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65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291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5" r:id="rId40"/>
    <p:sldId id="304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4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3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5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6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4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2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7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3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8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CC0A-86A3-4329-B669-59369103F7C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3952-A2D2-4F2E-8059-8633B0209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7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339" y="154971"/>
            <a:ext cx="11599817" cy="758053"/>
          </a:xfrm>
        </p:spPr>
        <p:txBody>
          <a:bodyPr>
            <a:noAutofit/>
          </a:bodyPr>
          <a:lstStyle/>
          <a:p>
            <a:r>
              <a:rPr lang="ru-RU" sz="5000" dirty="0" smtClean="0"/>
              <a:t>Буксировка транспортных средств</a:t>
            </a:r>
            <a:endParaRPr lang="ru-RU" sz="5000" dirty="0"/>
          </a:p>
        </p:txBody>
      </p:sp>
      <p:pic>
        <p:nvPicPr>
          <p:cNvPr id="1026" name="Picture 2" descr="C:\Users\ELENA\Desktop\buksirovka-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211" y="1136206"/>
            <a:ext cx="8452515" cy="5099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6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LENA\Desktop\54325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832" y="1272658"/>
            <a:ext cx="10195294" cy="453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LENA\Desktop\3122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42" y="1773761"/>
            <a:ext cx="10699426" cy="3436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LENA\Desktop\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242" y="1142409"/>
            <a:ext cx="9932100" cy="4365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LENA\Desktop\73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28" y="1618400"/>
            <a:ext cx="11130369" cy="3038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LENA\Desktop\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454" y="1442556"/>
            <a:ext cx="10638787" cy="3894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LENA\Desktop\7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016" y="1674259"/>
            <a:ext cx="10399783" cy="336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ELENA\Desktop\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7" y="735012"/>
            <a:ext cx="11111373" cy="5283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ELENA\Desktop\8478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68" y="1640809"/>
            <a:ext cx="11245633" cy="3037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ELENA\Desktop\55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974" y="1491402"/>
            <a:ext cx="10648071" cy="3824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LENA\Desktop\7766735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2" y="1637228"/>
            <a:ext cx="11571402" cy="3381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244" y="160328"/>
            <a:ext cx="11196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Буксирующее ТС</a:t>
            </a:r>
            <a:r>
              <a:rPr lang="ru-RU" sz="2000" dirty="0" smtClean="0"/>
              <a:t> - это автомобиль, который выполняет буксировку. Он находится спереди и тянет другой автомобиль с помощью гибкой или жесткой сцепки. На рисунке выше буксирующим транспортным средством является красный автомобиль.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5544" y="5544382"/>
            <a:ext cx="10355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Буксируемое ТС</a:t>
            </a:r>
            <a:r>
              <a:rPr lang="ru-RU" sz="2000" dirty="0" smtClean="0"/>
              <a:t> - это автомобиль, который находится сзади, т.е. автомобиль, который тянут на буксире. На картинке буксируемым транспортным средством является зеленый автомобиль.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LENA\Desktop\1415373621574eb5f37e2f43.18499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566" y="1318437"/>
            <a:ext cx="6450640" cy="3997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2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LENA\Desktop\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257" y="1105453"/>
            <a:ext cx="10813262" cy="4678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ELENA\Desktop\2435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56" y="1683010"/>
            <a:ext cx="11226393" cy="320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ELENA\Desktop\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56" y="1125205"/>
            <a:ext cx="10838307" cy="4668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ELENA\Desktop\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79" y="1740897"/>
            <a:ext cx="10905228" cy="313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LENA\Desktop\523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51983"/>
            <a:ext cx="11383483" cy="4553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NA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6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5124" y="909967"/>
            <a:ext cx="112844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Перевозка людей в кузове грузового автомобиля должна осуществляться водителями, имеющими удостоверение на право управления транспортными средствами категории “С” (при перевозке более 8 человек, включая пассажиров в кабине, — категорий “С” и “Д”) и стаж управления транспортными средствами данной категории более 3 лет.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Примечание: Допуск военных водителей к перевозке людей на грузовых автомобилях осуществляется в установленном порядке.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859" y="1016292"/>
            <a:ext cx="112844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Перевозка людей в кузове грузового автомобиля с бортовой платформой разрешается, если он оборудован в соответствии с Основными положениями, при этом </a:t>
            </a:r>
            <a:r>
              <a:rPr lang="ru-RU" sz="2800" b="1" dirty="0" smtClean="0"/>
              <a:t>перевозка детей не допускается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Перевозка людей на мотоцикле должна осуществляться водителем, имеющим водительское удостоверение на право управления транспортными средствами категории "A" или подкатегории "A1" в течение 2 и более лет, перевозка людей на мопеде должна осуществляться водителем, имеющим водительское удостоверение на право управления транспортными средствами любой категории или подкатегории в течение 2 и более лет.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594" y="1143883"/>
            <a:ext cx="112844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Число перевозимых людей в кузове грузового автомобиля, а также салоне автобуса, осуществляющего перевозку на междугородном, горном, туристическом или экскурсионном маршруте, и при организованной перевозке группы детей не должно превышать количества оборудованных для сидения мест.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Перед поездкой водитель грузового автомобиля должен проинструктировать пассажиров о порядке посадки, высадки и размещения в кузове. Начинать движение можно только убедившись, что условия безопасной перевозки пассажиров обеспечены.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594" y="314544"/>
            <a:ext cx="1128448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Проезд в кузове грузового автомобиля с бортовой платформой, не оборудованной для перевозки людей, разрешается только лицам, сопровождающим груз или следующим за его получением, при условии, что они обеспечены местом для сидения, расположенным ниже уровня бортов.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Организованная перевозка группы детей должна осуществляться в соответствии с настоящими Правилами, а также правилами, утверждаемыми Правительством Российской Федерации, в автобусе, обозначенном опознавательными знаками "Перевозка детей".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Водитель обязан осуществлять посадку и высадку пассажиров только после полной остановки транспортного средства, а начинать движение только с закрытыми дверями и не открывать их до полной остановки.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329" y="718434"/>
            <a:ext cx="112952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Буксировка запрещена:</a:t>
            </a:r>
            <a:endParaRPr lang="ru-RU" sz="2800" dirty="0" smtClean="0"/>
          </a:p>
          <a:p>
            <a:r>
              <a:rPr lang="ru-RU" sz="2800" b="1" dirty="0" smtClean="0"/>
              <a:t>1) </a:t>
            </a:r>
            <a:r>
              <a:rPr lang="ru-RU" sz="2800" i="1" dirty="0" smtClean="0"/>
              <a:t>При гололеде</a:t>
            </a:r>
            <a:r>
              <a:rPr lang="ru-RU" sz="2800" dirty="0" smtClean="0"/>
              <a:t>. В таких условиях управлять рабочим автомобилем достаточно сложно, а сохранять устойчивость неисправного – и подавно.</a:t>
            </a:r>
          </a:p>
          <a:p>
            <a:r>
              <a:rPr lang="ru-RU" sz="2800" b="1" dirty="0" smtClean="0"/>
              <a:t>2) </a:t>
            </a:r>
            <a:r>
              <a:rPr lang="ru-RU" sz="2800" i="1" dirty="0" smtClean="0"/>
              <a:t>При неисправной тормозной системе и рулевом управлении у транспорта, который необходимо буксировать</a:t>
            </a:r>
            <a:r>
              <a:rPr lang="ru-RU" sz="2800" dirty="0" smtClean="0"/>
              <a:t>. С неработающим рулевым управлением на первом же повороте машина улетит в кювет, а при отсутствии тормозов на дороге появятся минимум два битых автомобиля.</a:t>
            </a:r>
          </a:p>
          <a:p>
            <a:r>
              <a:rPr lang="ru-RU" sz="2800" b="1" dirty="0" smtClean="0"/>
              <a:t>3) </a:t>
            </a:r>
            <a:r>
              <a:rPr lang="ru-RU" sz="2800" i="1" dirty="0" smtClean="0"/>
              <a:t>Запрещено на гибкой сцепке буксировать мотоцикл без коляски</a:t>
            </a:r>
            <a:r>
              <a:rPr lang="ru-RU" sz="2800" dirty="0" smtClean="0"/>
              <a:t>, так как он практически не обладает устойчивостью на дороге.</a:t>
            </a:r>
          </a:p>
          <a:p>
            <a:r>
              <a:rPr lang="ru-RU" sz="2800" b="1" dirty="0" smtClean="0"/>
              <a:t>4)</a:t>
            </a:r>
            <a:r>
              <a:rPr lang="ru-RU" sz="2800" dirty="0" smtClean="0"/>
              <a:t> </a:t>
            </a:r>
            <a:r>
              <a:rPr lang="ru-RU" sz="2800" i="1" dirty="0" smtClean="0"/>
              <a:t>Запрещено одновременно буксировать два и более автотранспортных средства.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12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859" y="1228945"/>
            <a:ext cx="112844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Запрещается перевозить людей: </a:t>
            </a:r>
            <a:r>
              <a:rPr lang="ru-RU" sz="3200" dirty="0" smtClean="0"/>
              <a:t>- вне кабины автомобиля (кроме случаев перевозки людей в кузове грузового автомобиля с бортовой платформой или в кузове-фургоне), трактора, других самоходных машин, на грузовом прицепе, в прицепе-даче, в кузове грузового мотоцикла и вне предусмотренных конструкцией мотоцикла мест для сидения; - сверх количества, предусмотренного технической характеристикой транспортного средства.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859" y="1781838"/>
            <a:ext cx="112844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Перевозка детей в возрасте младше 7 лет в 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 , должна осуществляться с использованием детских удерживающих систем (устройств), соответствующих весу и росту ребенка.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859" y="931233"/>
            <a:ext cx="112844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Перевозка детей в возрасте от 7 до 11 лет (включительно) в 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 , должна осуществляться с использованием детских удерживающих систем (устройств), соответствующих весу и росту ребенка, или с использованием ремней безопасности, а на переднем сиденье легкового автомобиля - только с использованием детских удерживающих систем (устройств), соответствующих весу и росту ребенка.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654" y="2037020"/>
            <a:ext cx="112844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Установка в легковом автомобиле и кабине грузового автомобиля детских удерживающих систем (устройств) и размещение в них детей должны осуществляться в соответствии с руководством по эксплуатации указанных систем (устройств). Запрещается перевозить детей в возрасте младше 12 лет на заднем сиденье мотоцикла.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654" y="2037020"/>
            <a:ext cx="112844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Установка в легковом автомобиле и кабине грузового автомобиля детских удерживающих систем (устройств) и размещение в них детей должны осуществляться в соответствии с руководством по эксплуатации указанных систем (устройств). Запрещается перевозить детей в возрасте младше 12 лет на заднем сиденье мотоцикла.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7654" y="888704"/>
            <a:ext cx="112844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Перевозка грузов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200" dirty="0" smtClean="0"/>
              <a:t>Масса перевозимого груза и распределение нагрузки по осям не должны превышать величин, установленных предприятием-изготовителем для данного транспортного средства.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Перед началом и во время движения водитель обязан контролировать размещение, крепление и состояние груза во избежание его падения, создания помех для движения.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858" y="527197"/>
            <a:ext cx="112844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Перевозка груза допускается при условии, что он: </a:t>
            </a:r>
            <a:br>
              <a:rPr lang="ru-RU" sz="2800" dirty="0" smtClean="0"/>
            </a:br>
            <a:r>
              <a:rPr lang="ru-RU" sz="2800" dirty="0" smtClean="0"/>
              <a:t>- не ограничивает водителю обзор; </a:t>
            </a:r>
            <a:br>
              <a:rPr lang="ru-RU" sz="2800" dirty="0" smtClean="0"/>
            </a:br>
            <a:r>
              <a:rPr lang="ru-RU" sz="2800" dirty="0" smtClean="0"/>
              <a:t>- не затрудняет управление и не нарушает устойчивость транспортного средства; </a:t>
            </a:r>
            <a:br>
              <a:rPr lang="ru-RU" sz="2800" dirty="0" smtClean="0"/>
            </a:br>
            <a:r>
              <a:rPr lang="ru-RU" sz="2800" dirty="0" smtClean="0"/>
              <a:t>- не закрывает внешние световые приборы и </a:t>
            </a:r>
            <a:r>
              <a:rPr lang="ru-RU" sz="2800" dirty="0" err="1" smtClean="0"/>
              <a:t>световозвращатели</a:t>
            </a:r>
            <a:r>
              <a:rPr lang="ru-RU" sz="2800" dirty="0" smtClean="0"/>
              <a:t>, регистрационные и опознавательные знаки, а также не препятствует восприятию сигналов, подаваемых рукой; </a:t>
            </a:r>
            <a:br>
              <a:rPr lang="ru-RU" sz="2800" dirty="0" smtClean="0"/>
            </a:br>
            <a:r>
              <a:rPr lang="ru-RU" sz="2800" dirty="0" smtClean="0"/>
              <a:t>- не создает шум, не пылит и не загрязняет дорогу и окружающую среду.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Если состояние и размещение груза не удовлетворяют указанным требованиям, водитель обязан принять меры к устранению нарушений перечисленных правил перевозки либо прекратить дальнейшее движение.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858" y="527197"/>
            <a:ext cx="112844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Груз, выступающий за габариты транспортного средства спереди или сзади более чем на 1 м или сбоку более чем на 0,4 м от внешнего края габаритного огня, должен быть обозначен опознавательными знаками "Крупногабаритный груз”, а в темное время суток и в условиях недостаточной видимости, кроме того, спереди — фонарем или </a:t>
            </a:r>
            <a:r>
              <a:rPr lang="ru-RU" sz="2800" dirty="0" err="1" smtClean="0"/>
              <a:t>световозвращателем</a:t>
            </a:r>
            <a:r>
              <a:rPr lang="ru-RU" sz="2800" dirty="0" smtClean="0"/>
              <a:t> белого цвета, сзади — фонарем или </a:t>
            </a:r>
            <a:r>
              <a:rPr lang="ru-RU" sz="2800" dirty="0" err="1" smtClean="0"/>
              <a:t>световозвращателем</a:t>
            </a:r>
            <a:r>
              <a:rPr lang="ru-RU" sz="2800" dirty="0" smtClean="0"/>
              <a:t> красного цвета.</a:t>
            </a:r>
            <a:endParaRPr lang="ru-RU" sz="2800" dirty="0"/>
          </a:p>
        </p:txBody>
      </p:sp>
      <p:pic>
        <p:nvPicPr>
          <p:cNvPr id="4098" name="Picture 2" descr="C:\Users\ELENA\Desktop\23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223" y="3572540"/>
            <a:ext cx="6285956" cy="3285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328" y="293281"/>
            <a:ext cx="1128448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Перевозка тяжеловесных и опасных грузов, движение транспортного средства, габаритные параметры которого с грузом или без него превышают по ширине 2,55 м (2,6 м для рефрижераторов и изотермических кузовов), по высоте 4 м от поверхности проезжей части, по длине (включая один прицеп) 20 м, либо движение транспортного средства с грузом, выступающим за заднюю точку габарита транспортного средства более чем на 2 м, а также движение автопоездов с двумя и более прицепами осуществляется в соответствии со специальными правилами.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Международные автомобильные перевозки осуществляются в соответствии с требованиями к транспортным средствам и правилами перевозки, установленными международными договорами Российской Федерации.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N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36" y="1288645"/>
            <a:ext cx="11363736" cy="4282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047" y="1018652"/>
            <a:ext cx="105373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Штраф за нарушение правил </a:t>
            </a:r>
            <a:r>
              <a:rPr lang="ru-RU" sz="2200" b="1" smtClean="0"/>
              <a:t>буксировки </a:t>
            </a:r>
            <a:r>
              <a:rPr lang="ru-RU" sz="2200" b="1" smtClean="0"/>
              <a:t>автомобиля </a:t>
            </a:r>
            <a:r>
              <a:rPr lang="ru-RU" sz="2200" b="1" dirty="0" smtClean="0"/>
              <a:t>- 500 руб.</a:t>
            </a:r>
          </a:p>
          <a:p>
            <a:r>
              <a:rPr lang="ru-RU" sz="2200" b="1" dirty="0" smtClean="0"/>
              <a:t>Длина троса – не менее 4 и не более 5 метров. </a:t>
            </a:r>
            <a:r>
              <a:rPr lang="ru-RU" sz="2200" dirty="0" smtClean="0"/>
              <a:t>Если он будет короче, то шанс второго автомобиля въехать в передний стремится к стопроцентному, а если длиннее – то едущая сзади машина будет сильно отклонятся от траектории движения.</a:t>
            </a:r>
          </a:p>
          <a:p>
            <a:r>
              <a:rPr lang="ru-RU" sz="2200" b="1" dirty="0" smtClean="0"/>
              <a:t>На тросе должны быть предупредительные щитки или флажки</a:t>
            </a:r>
            <a:r>
              <a:rPr lang="ru-RU" sz="2200" dirty="0" smtClean="0"/>
              <a:t>. Это устройства с диагонально нарисованными светоотражающими белыми и красными полосками. Если их нет – можно использовать кусочки красной ткани. Современные стальные тросы изготавливаются из цветных нитей: белой, синей, красной и прочих, часть из которых покрыта </a:t>
            </a:r>
            <a:r>
              <a:rPr lang="ru-RU" sz="2200" dirty="0" err="1" smtClean="0"/>
              <a:t>световозвращающим</a:t>
            </a:r>
            <a:r>
              <a:rPr lang="ru-RU" sz="2200" dirty="0" smtClean="0"/>
              <a:t> составом. То есть современные тросы сами по себе являются предупредительными устройствами. В последнюю очередь проверяются буксировочные крюки и серьги.</a:t>
            </a:r>
          </a:p>
          <a:p>
            <a:r>
              <a:rPr lang="ru-RU" sz="2200" dirty="0" smtClean="0"/>
              <a:t>Согласно изменениям ПДД от 04.04.2017 года водитель буксирующего транспортного средства должен иметь </a:t>
            </a:r>
            <a:r>
              <a:rPr lang="ru-RU" sz="2200" b="1" dirty="0" smtClean="0"/>
              <a:t>не менее двух лет водительского стажа.</a:t>
            </a:r>
            <a:endParaRPr lang="ru-RU" sz="2200" dirty="0" smtClean="0"/>
          </a:p>
          <a:p>
            <a:r>
              <a:rPr lang="ru-RU" sz="2200" dirty="0" smtClean="0"/>
              <a:t>Есть 2 вида буксировки. </a:t>
            </a:r>
            <a:r>
              <a:rPr lang="ru-RU" sz="2200" b="1" dirty="0" smtClean="0"/>
              <a:t>Жесткая и гибкая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0316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ELEN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29" y="2517740"/>
            <a:ext cx="10930270" cy="1933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ENA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576" y="1342103"/>
            <a:ext cx="10150369" cy="4165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ENA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03" y="2242141"/>
            <a:ext cx="10630333" cy="2457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ENA\Desktop\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03" y="1435505"/>
            <a:ext cx="10354108" cy="3923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NA\Desktop\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91" y="1951075"/>
            <a:ext cx="11029436" cy="2939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LENA\Desktop\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026" y="441976"/>
            <a:ext cx="8424050" cy="6033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LENA\Desktop\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23" y="1597431"/>
            <a:ext cx="11422906" cy="3357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LENA\Desktop\4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947" y="446566"/>
            <a:ext cx="8304248" cy="6053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LENA\Desktop\5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23" y="1651997"/>
            <a:ext cx="10891307" cy="3238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LENA\Desktop\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69" y="1255159"/>
            <a:ext cx="11270074" cy="4188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914" y="364759"/>
            <a:ext cx="115911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Правила буксировки автомобиля на гибкой сцепке</a:t>
            </a:r>
            <a:endParaRPr lang="ru-RU" sz="2800" b="1" dirty="0" smtClean="0"/>
          </a:p>
          <a:p>
            <a:r>
              <a:rPr lang="ru-RU" sz="2800" dirty="0" smtClean="0"/>
              <a:t>Самый распространенный и самый опасный вид. Популярен он благодаря тому, что трос попадает в транспортное средство вместе с аптечкой и огнетушителем, как обязательный комплект. При помощи специальных креплений трос цепляется за заднюю часть буксирующего средства и за переднюю чесать буксируемого.</a:t>
            </a:r>
          </a:p>
          <a:p>
            <a:r>
              <a:rPr lang="ru-RU" sz="2800" dirty="0" smtClean="0"/>
              <a:t>Но данный метод имеет ряд ограничений:</a:t>
            </a:r>
          </a:p>
          <a:p>
            <a:r>
              <a:rPr lang="ru-RU" sz="2800" b="1" dirty="0" smtClean="0"/>
              <a:t>*</a:t>
            </a:r>
            <a:r>
              <a:rPr lang="ru-RU" sz="2800" dirty="0" smtClean="0"/>
              <a:t> За рулём буксируемого транспортного средства обязательно должен находится водитель. </a:t>
            </a:r>
            <a:r>
              <a:rPr lang="ru-RU" sz="2800" b="1" dirty="0" smtClean="0"/>
              <a:t>*</a:t>
            </a:r>
            <a:r>
              <a:rPr lang="ru-RU" sz="2800" dirty="0" smtClean="0"/>
              <a:t> Расстояние между двумя автомобилями – в диапазоне от 4 до 6 метров.</a:t>
            </a:r>
          </a:p>
          <a:p>
            <a:r>
              <a:rPr lang="ru-RU" sz="2800" b="1" dirty="0" smtClean="0"/>
              <a:t>* </a:t>
            </a:r>
            <a:r>
              <a:rPr lang="ru-RU" sz="2800" dirty="0" smtClean="0"/>
              <a:t>Обязательна установка светоотражающих знаков на буксировочном тросе.</a:t>
            </a:r>
          </a:p>
          <a:p>
            <a:r>
              <a:rPr lang="ru-RU" sz="2800" b="1" dirty="0" smtClean="0"/>
              <a:t>* </a:t>
            </a:r>
            <a:r>
              <a:rPr lang="ru-RU" sz="2800" dirty="0" smtClean="0"/>
              <a:t>Перевозка пассажиров в буксируемом транспорте запрещена (кроме легковых автомобилей).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3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LENA\Desktop\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672" y="2394209"/>
            <a:ext cx="10047476" cy="1901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LENA\Desktop\76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603" y="1719004"/>
            <a:ext cx="9564355" cy="3278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LENA\Desktop\365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378" y="1779957"/>
            <a:ext cx="9876687" cy="3280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507" y="1044094"/>
            <a:ext cx="115736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Правила буксировки на жесткой сцепке</a:t>
            </a:r>
            <a:endParaRPr lang="ru-RU" sz="2800" b="1" dirty="0" smtClean="0"/>
          </a:p>
          <a:p>
            <a:r>
              <a:rPr lang="ru-RU" sz="2800" dirty="0" smtClean="0"/>
              <a:t>Буксировка транспорта осуществляется при помощи неподвижных, обычно металлических, специальных приспособлений. Они могут иметь различную конструкцию и несколько точек крепления. Простейшие – к каждому автомобилю закрепляются только в одном месте. В нескольких точках закрепляются более сложный конструкции, которые позволяют буксируемому автомобилю двигаться на прямом участке дороги по одной траектории с буксирующим. Применяется данный метод редко, так как мало автомобилистов постоянно возят с собой громоздкую жесткую сцепку. Хотя она и имеет ряд существенных преимуществ и позволяет перемещать более тяжелые транспортные средства.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1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245" y="992342"/>
            <a:ext cx="116269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Ограничения данного метода:</a:t>
            </a:r>
          </a:p>
          <a:p>
            <a:r>
              <a:rPr lang="ru-RU" sz="2800" b="1" dirty="0" smtClean="0"/>
              <a:t>*</a:t>
            </a:r>
            <a:r>
              <a:rPr lang="ru-RU" sz="2800" dirty="0" smtClean="0"/>
              <a:t> За рулем «ведомого» автомобиля должен находится водитель, кроме прямолинейного движения, когда конструкция сцепки позволяет транспорту сохранять заданную траекторию.</a:t>
            </a:r>
          </a:p>
          <a:p>
            <a:r>
              <a:rPr lang="ru-RU" sz="2800" b="1" dirty="0" smtClean="0"/>
              <a:t>*</a:t>
            </a:r>
            <a:r>
              <a:rPr lang="ru-RU" sz="2800" dirty="0" smtClean="0"/>
              <a:t> Расстояние между транспортными средствами не должно превышать 4 метров.</a:t>
            </a:r>
          </a:p>
          <a:p>
            <a:r>
              <a:rPr lang="ru-RU" sz="2800" b="1" dirty="0" smtClean="0"/>
              <a:t>*</a:t>
            </a:r>
            <a:r>
              <a:rPr lang="ru-RU" sz="2800" dirty="0" smtClean="0"/>
              <a:t> Перевозка пассажиров в буксируемом транспорте запрещена (кузове автомобиля, троллейбусе, автобусе и пр.).</a:t>
            </a:r>
          </a:p>
          <a:p>
            <a:r>
              <a:rPr lang="ru-RU" sz="2800" b="1" dirty="0" smtClean="0"/>
              <a:t>*</a:t>
            </a:r>
            <a:r>
              <a:rPr lang="ru-RU" sz="2800" dirty="0" smtClean="0"/>
              <a:t> Запрещена транспортировка автомобиля с неисправной тормозной системой, кроме случаев, когда масса буксируемого транспорта на 50% меньше массы буксирующего.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87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859" y="1505390"/>
            <a:ext cx="112844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Разрешенная скорость – до 50 км/ч, а на автомагистрали – не менее 40 км/ч.</a:t>
            </a:r>
            <a:endParaRPr lang="ru-RU" sz="2800" dirty="0" smtClean="0"/>
          </a:p>
          <a:p>
            <a:r>
              <a:rPr lang="ru-RU" sz="2800" dirty="0" smtClean="0"/>
              <a:t>У кого должна быть включена </a:t>
            </a:r>
            <a:r>
              <a:rPr lang="ru-RU" sz="2800" dirty="0" err="1" smtClean="0"/>
              <a:t>аварийка</a:t>
            </a:r>
            <a:r>
              <a:rPr lang="ru-RU" sz="2800" dirty="0" smtClean="0"/>
              <a:t>? У буксируемого автомобиля, при ее неисправности, на задней части транспортного средства необходимо закрепить знак аварийной остановки. На «ведущем» и «ведомом» транспортных средствах должны быть включены либо ближние фары, либо </a:t>
            </a:r>
            <a:r>
              <a:rPr lang="ru-RU" sz="2800" dirty="0" err="1" smtClean="0"/>
              <a:t>противотуманный</a:t>
            </a:r>
            <a:r>
              <a:rPr lang="ru-RU" sz="2800" dirty="0" smtClean="0"/>
              <a:t> свет, либо дневные ходовые огни.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LENA\Desktop\122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667" y="1509787"/>
            <a:ext cx="11001484" cy="3381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860</Words>
  <Application>Microsoft Office PowerPoint</Application>
  <PresentationFormat>Широкоэкранный</PresentationFormat>
  <Paragraphs>41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Тема Office</vt:lpstr>
      <vt:lpstr>Буксировка транспортных средств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специальных сигналов</dc:title>
  <dc:creator>Teacher</dc:creator>
  <cp:lastModifiedBy>Администратор</cp:lastModifiedBy>
  <cp:revision>77</cp:revision>
  <dcterms:created xsi:type="dcterms:W3CDTF">2019-10-25T09:56:54Z</dcterms:created>
  <dcterms:modified xsi:type="dcterms:W3CDTF">2021-11-17T11:15:40Z</dcterms:modified>
</cp:coreProperties>
</file>